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57" r:id="rId2"/>
    <p:sldId id="272" r:id="rId3"/>
    <p:sldId id="263" r:id="rId4"/>
    <p:sldId id="258" r:id="rId5"/>
    <p:sldId id="273" r:id="rId6"/>
    <p:sldId id="281" r:id="rId7"/>
    <p:sldId id="280" r:id="rId8"/>
    <p:sldId id="265" r:id="rId9"/>
    <p:sldId id="269" r:id="rId10"/>
    <p:sldId id="276" r:id="rId11"/>
    <p:sldId id="277" r:id="rId12"/>
    <p:sldId id="278" r:id="rId13"/>
    <p:sldId id="279" r:id="rId14"/>
    <p:sldId id="274" r:id="rId15"/>
    <p:sldId id="271" r:id="rId16"/>
    <p:sldId id="275" r:id="rId17"/>
    <p:sldId id="262" r:id="rId18"/>
    <p:sldId id="268" r:id="rId19"/>
  </p:sldIdLst>
  <p:sldSz cx="9144000" cy="6858000" type="screen4x3"/>
  <p:notesSz cx="6858000" cy="9144000"/>
  <p:embeddedFontLst>
    <p:embeddedFont>
      <p:font typeface="Acumin Pro" panose="020B0604020202020204" charset="0"/>
      <p:regular r:id="rId20"/>
      <p:bold r:id="rId21"/>
      <p:italic r:id="rId22"/>
      <p:boldItalic r:id="rId23"/>
    </p:embeddedFont>
    <p:embeddedFont>
      <p:font typeface="Acumin Pro ExtraCondensed" panose="020B0604020202020204" charset="0"/>
      <p:regular r:id="rId24"/>
      <p:bold r:id="rId25"/>
      <p:italic r:id="rId26"/>
      <p:boldItalic r:id="rId27"/>
    </p:embeddedFont>
    <p:embeddedFont>
      <p:font typeface="Acumin Pro ExtraCondensed Smbd" panose="020B0604020202020204" charset="0"/>
      <p:regular r:id="rId28"/>
      <p:bold r:id="rId29"/>
      <p:italic r:id="rId30"/>
      <p:boldItalic r:id="rId31"/>
    </p:embeddedFont>
    <p:embeddedFont>
      <p:font typeface="Acumin Pro Medium" panose="020B0604020202020204" charset="0"/>
      <p:regular r:id="rId32"/>
      <p:italic r:id="rId33"/>
    </p:embeddedFont>
    <p:embeddedFont>
      <p:font typeface="Acumin Pro Semibold" panose="020B0604020202020204" charset="0"/>
      <p:regular r:id="rId34"/>
      <p:bold r:id="rId35"/>
      <p:italic r:id="rId36"/>
      <p:boldItalic r:id="rId37"/>
    </p:embeddedFont>
    <p:embeddedFont>
      <p:font typeface="Acumin Pro SemiCondensed" panose="020B0604020202020204" charset="0"/>
      <p:regular r:id="rId38"/>
      <p:bold r:id="rId39"/>
      <p:italic r:id="rId40"/>
      <p:boldItalic r:id="rId41"/>
    </p:embeddedFont>
    <p:embeddedFont>
      <p:font typeface="United Sans Cd Md" charset="0"/>
      <p:regular r:id="rId42"/>
    </p:embeddedFont>
    <p:embeddedFont>
      <p:font typeface="United Sans Reg Medium" panose="020B0604020202020204" charset="0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0"/>
    <p:restoredTop sz="94674"/>
  </p:normalViewPr>
  <p:slideViewPr>
    <p:cSldViewPr snapToGrid="0" snapToObjects="1">
      <p:cViewPr varScale="1">
        <p:scale>
          <a:sx n="90" d="100"/>
          <a:sy n="90" d="100"/>
        </p:scale>
        <p:origin x="1088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5/19/2021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5/19/2021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5/19/2021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5/19/2021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5/19/2021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5/19/2021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5/19/2021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book.nist.gov/cgi/cbook.cgi?ID=C108883&amp;amp;Units=SI&amp;amp;Mask=2#Thermo-Condensed" TargetMode="External"/><Relationship Id="rId2" Type="http://schemas.openxmlformats.org/officeDocument/2006/relationships/hyperlink" Target="https://webbook.nist.gov/cgi/cbook.cgi?ID=C108883&amp;amp;Units=SI&amp;a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901" y="1575255"/>
            <a:ext cx="5933959" cy="3707490"/>
          </a:xfrm>
        </p:spPr>
        <p:txBody>
          <a:bodyPr/>
          <a:lstStyle/>
          <a:p>
            <a:r>
              <a:rPr lang="en-US" cap="none" dirty="0"/>
              <a:t>Comparison</a:t>
            </a:r>
            <a:r>
              <a:rPr lang="en-US" dirty="0"/>
              <a:t> </a:t>
            </a:r>
            <a:r>
              <a:rPr lang="en-US" cap="none" dirty="0"/>
              <a:t>of Computational Models and Experimental Data for Common Pharma Reactions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2775" y="6160385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urdue CoBrand" descr="Purdue Co-Brand">
            <a:extLst>
              <a:ext uri="{FF2B5EF4-FFF2-40B4-BE49-F238E27FC236}">
                <a16:creationId xmlns:a16="http://schemas.microsoft.com/office/drawing/2014/main" id="{05240C7F-A381-8841-9325-1750E088B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2329" r="45243"/>
          <a:stretch/>
        </p:blipFill>
        <p:spPr>
          <a:xfrm>
            <a:off x="420270" y="6039729"/>
            <a:ext cx="1891521" cy="41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Comparison of Complex Reaction Heats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3" y="955122"/>
            <a:ext cx="6847097" cy="338554"/>
          </a:xfrm>
        </p:spPr>
        <p:txBody>
          <a:bodyPr/>
          <a:lstStyle/>
          <a:p>
            <a:r>
              <a:rPr lang="en-US" dirty="0"/>
              <a:t>Heat of Reaction of HBTU Amide Coupling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AB0193B-6DAF-40EE-BA3C-B423ABDEB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728593"/>
              </p:ext>
            </p:extLst>
          </p:nvPr>
        </p:nvGraphicFramePr>
        <p:xfrm>
          <a:off x="59635" y="2591850"/>
          <a:ext cx="9024730" cy="1674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961">
                  <a:extLst>
                    <a:ext uri="{9D8B030D-6E8A-4147-A177-3AD203B41FA5}">
                      <a16:colId xmlns:a16="http://schemas.microsoft.com/office/drawing/2014/main" val="2204016506"/>
                    </a:ext>
                  </a:extLst>
                </a:gridCol>
                <a:gridCol w="903041">
                  <a:extLst>
                    <a:ext uri="{9D8B030D-6E8A-4147-A177-3AD203B41FA5}">
                      <a16:colId xmlns:a16="http://schemas.microsoft.com/office/drawing/2014/main" val="2613344671"/>
                    </a:ext>
                  </a:extLst>
                </a:gridCol>
                <a:gridCol w="1273169">
                  <a:extLst>
                    <a:ext uri="{9D8B030D-6E8A-4147-A177-3AD203B41FA5}">
                      <a16:colId xmlns:a16="http://schemas.microsoft.com/office/drawing/2014/main" val="226592516"/>
                    </a:ext>
                  </a:extLst>
                </a:gridCol>
                <a:gridCol w="1117902">
                  <a:extLst>
                    <a:ext uri="{9D8B030D-6E8A-4147-A177-3AD203B41FA5}">
                      <a16:colId xmlns:a16="http://schemas.microsoft.com/office/drawing/2014/main" val="69963589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424466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Measured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rxn </a:t>
                      </a:r>
                      <a:r>
                        <a:rPr lang="en-US" baseline="0" dirty="0"/>
                        <a:t>(kJ/mol)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TCIT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rxn </a:t>
                      </a:r>
                      <a:r>
                        <a:rPr lang="en-US" baseline="0" dirty="0"/>
                        <a:t>(kJ/mol)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CHETAH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rxn</a:t>
                      </a:r>
                      <a:r>
                        <a:rPr lang="en-US" baseline="30000" dirty="0"/>
                        <a:t>**</a:t>
                      </a:r>
                      <a:r>
                        <a:rPr lang="en-US" baseline="-25000" dirty="0"/>
                        <a:t> </a:t>
                      </a:r>
                      <a:r>
                        <a:rPr lang="en-US" baseline="0" dirty="0"/>
                        <a:t>(kJ/mol)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240461"/>
                  </a:ext>
                </a:extLst>
              </a:tr>
              <a:tr h="7599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-127.1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-141.0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-136.5</a:t>
                      </a:r>
                      <a:r>
                        <a:rPr lang="en-US" baseline="30000" dirty="0"/>
                        <a:t>[3]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39995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1CF0902-5A5C-4597-BA8A-9BB1CC1E0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7" y="3686152"/>
            <a:ext cx="4462223" cy="439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A0FFB2-036D-43D0-A7AA-73788B5A8296}"/>
              </a:ext>
            </a:extLst>
          </p:cNvPr>
          <p:cNvSpPr txBox="1"/>
          <p:nvPr/>
        </p:nvSpPr>
        <p:spPr>
          <a:xfrm>
            <a:off x="2685954" y="6497792"/>
            <a:ext cx="377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**</a:t>
            </a:r>
            <a:r>
              <a:rPr lang="en-US" dirty="0"/>
              <a:t>corrected from gas to liquid phase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86A52-3A0E-4D07-8685-FB0A57F98B5F}"/>
              </a:ext>
            </a:extLst>
          </p:cNvPr>
          <p:cNvSpPr txBox="1"/>
          <p:nvPr/>
        </p:nvSpPr>
        <p:spPr>
          <a:xfrm>
            <a:off x="2328596" y="4318330"/>
            <a:ext cx="44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-56 kJ/mol added for acid-base reaction</a:t>
            </a:r>
          </a:p>
        </p:txBody>
      </p:sp>
    </p:spTree>
    <p:extLst>
      <p:ext uri="{BB962C8B-B14F-4D97-AF65-F5344CB8AC3E}">
        <p14:creationId xmlns:p14="http://schemas.microsoft.com/office/powerpoint/2010/main" val="33565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Comparison of Complex Reaction Heats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3" y="955122"/>
            <a:ext cx="6847097" cy="338554"/>
          </a:xfrm>
        </p:spPr>
        <p:txBody>
          <a:bodyPr/>
          <a:lstStyle/>
          <a:p>
            <a:r>
              <a:rPr lang="en-US" dirty="0"/>
              <a:t>Heat of Reaction of TBTU Amide Coupling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69" y="5852160"/>
            <a:ext cx="1900899" cy="449911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AB0193B-6DAF-40EE-BA3C-B423ABDEB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92121"/>
              </p:ext>
            </p:extLst>
          </p:nvPr>
        </p:nvGraphicFramePr>
        <p:xfrm>
          <a:off x="59635" y="1807742"/>
          <a:ext cx="9024730" cy="3242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961">
                  <a:extLst>
                    <a:ext uri="{9D8B030D-6E8A-4147-A177-3AD203B41FA5}">
                      <a16:colId xmlns:a16="http://schemas.microsoft.com/office/drawing/2014/main" val="2204016506"/>
                    </a:ext>
                  </a:extLst>
                </a:gridCol>
                <a:gridCol w="903041">
                  <a:extLst>
                    <a:ext uri="{9D8B030D-6E8A-4147-A177-3AD203B41FA5}">
                      <a16:colId xmlns:a16="http://schemas.microsoft.com/office/drawing/2014/main" val="2613344671"/>
                    </a:ext>
                  </a:extLst>
                </a:gridCol>
                <a:gridCol w="1273169">
                  <a:extLst>
                    <a:ext uri="{9D8B030D-6E8A-4147-A177-3AD203B41FA5}">
                      <a16:colId xmlns:a16="http://schemas.microsoft.com/office/drawing/2014/main" val="226592516"/>
                    </a:ext>
                  </a:extLst>
                </a:gridCol>
                <a:gridCol w="1117902">
                  <a:extLst>
                    <a:ext uri="{9D8B030D-6E8A-4147-A177-3AD203B41FA5}">
                      <a16:colId xmlns:a16="http://schemas.microsoft.com/office/drawing/2014/main" val="69963589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424466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Measured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rxn </a:t>
                      </a:r>
                      <a:r>
                        <a:rPr lang="en-US" baseline="0" dirty="0"/>
                        <a:t>(kJ/mol)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TCIT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rxn </a:t>
                      </a:r>
                      <a:r>
                        <a:rPr lang="en-US" baseline="0" dirty="0"/>
                        <a:t>(kJ/mol)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CHETAH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rxn</a:t>
                      </a:r>
                      <a:r>
                        <a:rPr lang="en-US" baseline="30000" dirty="0"/>
                        <a:t>**</a:t>
                      </a:r>
                      <a:r>
                        <a:rPr lang="en-US" baseline="-25000" dirty="0"/>
                        <a:t> </a:t>
                      </a:r>
                      <a:r>
                        <a:rPr lang="en-US" baseline="0" dirty="0"/>
                        <a:t>(kJ/mol)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240461"/>
                  </a:ext>
                </a:extLst>
              </a:tr>
              <a:tr h="7599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-109.6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-125.0</a:t>
                      </a:r>
                      <a:r>
                        <a:rPr lang="en-US" baseline="30000" dirty="0"/>
                        <a:t>[3]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399957"/>
                  </a:ext>
                </a:extLst>
              </a:tr>
              <a:tr h="7581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-136</a:t>
                      </a:r>
                    </a:p>
                    <a:p>
                      <a:pPr algn="ctr"/>
                      <a:r>
                        <a:rPr lang="en-US" baseline="0" dirty="0"/>
                        <a:t>-174.4*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-149.8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-173.1</a:t>
                      </a:r>
                      <a:r>
                        <a:rPr lang="en-US" baseline="30000" dirty="0"/>
                        <a:t>[3]</a:t>
                      </a:r>
                      <a:endParaRPr lang="en-US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256336"/>
                  </a:ext>
                </a:extLst>
              </a:tr>
              <a:tr h="8100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-207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-160.8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-173.1</a:t>
                      </a:r>
                      <a:r>
                        <a:rPr lang="en-US" baseline="30000" dirty="0"/>
                        <a:t>[3]</a:t>
                      </a:r>
                      <a:endParaRPr lang="en-US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220561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68DC6ED-7DDB-40DD-941A-3CD046CA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02" y="2757735"/>
            <a:ext cx="3928133" cy="6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3915BA-327B-4C7F-AE49-C8406280E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2" y="3631941"/>
            <a:ext cx="4451348" cy="5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474647-41EA-4E55-A856-0736F9AB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0" y="4281620"/>
            <a:ext cx="4414798" cy="70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62BC5F-C333-4F00-8A15-AA29944D633F}"/>
              </a:ext>
            </a:extLst>
          </p:cNvPr>
          <p:cNvSpPr txBox="1"/>
          <p:nvPr/>
        </p:nvSpPr>
        <p:spPr>
          <a:xfrm>
            <a:off x="1194116" y="6240555"/>
            <a:ext cx="6755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*</a:t>
            </a:r>
            <a:r>
              <a:rPr lang="en-US" dirty="0"/>
              <a:t>data from different companies with varying methods of measure</a:t>
            </a:r>
          </a:p>
          <a:p>
            <a:r>
              <a:rPr lang="en-US" baseline="30000" dirty="0"/>
              <a:t>**</a:t>
            </a:r>
            <a:r>
              <a:rPr lang="en-US" dirty="0"/>
              <a:t>corrected from gas to liquid phase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AAAA42-5A70-40C5-9E27-E1D3652AD151}"/>
              </a:ext>
            </a:extLst>
          </p:cNvPr>
          <p:cNvSpPr txBox="1"/>
          <p:nvPr/>
        </p:nvSpPr>
        <p:spPr>
          <a:xfrm>
            <a:off x="2328596" y="5056068"/>
            <a:ext cx="44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-56 kJ/mol added for acid-base reaction</a:t>
            </a:r>
          </a:p>
        </p:txBody>
      </p:sp>
    </p:spTree>
    <p:extLst>
      <p:ext uri="{BB962C8B-B14F-4D97-AF65-F5344CB8AC3E}">
        <p14:creationId xmlns:p14="http://schemas.microsoft.com/office/powerpoint/2010/main" val="390659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Comparison of Complex Reaction Heats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3" y="955122"/>
            <a:ext cx="6847097" cy="338554"/>
          </a:xfrm>
        </p:spPr>
        <p:txBody>
          <a:bodyPr/>
          <a:lstStyle/>
          <a:p>
            <a:r>
              <a:rPr lang="en-US" dirty="0"/>
              <a:t>Heat of Reaction of Bromination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364866" y="6273846"/>
            <a:ext cx="1900899" cy="449911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AB0193B-6DAF-40EE-BA3C-B423ABDEB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060084"/>
              </p:ext>
            </p:extLst>
          </p:nvPr>
        </p:nvGraphicFramePr>
        <p:xfrm>
          <a:off x="59635" y="1293676"/>
          <a:ext cx="9024730" cy="500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961">
                  <a:extLst>
                    <a:ext uri="{9D8B030D-6E8A-4147-A177-3AD203B41FA5}">
                      <a16:colId xmlns:a16="http://schemas.microsoft.com/office/drawing/2014/main" val="2204016506"/>
                    </a:ext>
                  </a:extLst>
                </a:gridCol>
                <a:gridCol w="903041">
                  <a:extLst>
                    <a:ext uri="{9D8B030D-6E8A-4147-A177-3AD203B41FA5}">
                      <a16:colId xmlns:a16="http://schemas.microsoft.com/office/drawing/2014/main" val="2613344671"/>
                    </a:ext>
                  </a:extLst>
                </a:gridCol>
                <a:gridCol w="1273169">
                  <a:extLst>
                    <a:ext uri="{9D8B030D-6E8A-4147-A177-3AD203B41FA5}">
                      <a16:colId xmlns:a16="http://schemas.microsoft.com/office/drawing/2014/main" val="226592516"/>
                    </a:ext>
                  </a:extLst>
                </a:gridCol>
                <a:gridCol w="1117902">
                  <a:extLst>
                    <a:ext uri="{9D8B030D-6E8A-4147-A177-3AD203B41FA5}">
                      <a16:colId xmlns:a16="http://schemas.microsoft.com/office/drawing/2014/main" val="69963589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424466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Measured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rxn </a:t>
                      </a:r>
                      <a:r>
                        <a:rPr lang="en-US" baseline="0" dirty="0"/>
                        <a:t>(kJ/mol)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TCIT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rxn </a:t>
                      </a:r>
                      <a:r>
                        <a:rPr lang="en-US" baseline="0" dirty="0"/>
                        <a:t>(kJ/mol)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CHETAH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rxn </a:t>
                      </a:r>
                      <a:r>
                        <a:rPr lang="en-US" baseline="0" dirty="0"/>
                        <a:t>(kJ/mol)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240461"/>
                  </a:ext>
                </a:extLst>
              </a:tr>
              <a:tr h="7599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-128.8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-90.84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399957"/>
                  </a:ext>
                </a:extLst>
              </a:tr>
              <a:tr h="7581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/>
                        <a:t>-73.03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-92.74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256336"/>
                  </a:ext>
                </a:extLst>
              </a:tr>
              <a:tr h="94929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-73.89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-95.69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2205610"/>
                  </a:ext>
                </a:extLst>
              </a:tr>
              <a:tr h="79920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-138.7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-111.3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9523851"/>
                  </a:ext>
                </a:extLst>
              </a:tr>
              <a:tr h="82001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-122.7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-137.2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233928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E1A5260D-EA11-4879-B63B-56B863509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6" y="2279342"/>
            <a:ext cx="3857532" cy="622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83992C-61CF-433F-AF24-718F8086C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54" y="3015150"/>
            <a:ext cx="3633356" cy="6533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8E8BAF-4C0B-4547-9457-2FCBCE4FD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82" y="3756287"/>
            <a:ext cx="3373100" cy="8761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8E98F3-41D4-4559-B163-0EF0FD279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349" y="4692563"/>
            <a:ext cx="2312565" cy="724914"/>
          </a:xfrm>
          <a:prstGeom prst="rect">
            <a:avLst/>
          </a:prstGeom>
        </p:spPr>
      </p:pic>
      <p:pic>
        <p:nvPicPr>
          <p:cNvPr id="17" name="Picture 16" descr="Image preview">
            <a:extLst>
              <a:ext uri="{FF2B5EF4-FFF2-40B4-BE49-F238E27FC236}">
                <a16:creationId xmlns:a16="http://schemas.microsoft.com/office/drawing/2014/main" id="{5FA900D0-8B0D-422B-B889-59CA15B4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5" y="5488757"/>
            <a:ext cx="4217391" cy="7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5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Comparison of Complex Reaction Heats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3" y="955122"/>
            <a:ext cx="6847097" cy="338554"/>
          </a:xfrm>
        </p:spPr>
        <p:txBody>
          <a:bodyPr/>
          <a:lstStyle/>
          <a:p>
            <a:r>
              <a:rPr lang="en-US" dirty="0"/>
              <a:t>Heat of Reaction of Debenzylation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AB0193B-6DAF-40EE-BA3C-B423ABDEB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90068"/>
              </p:ext>
            </p:extLst>
          </p:nvPr>
        </p:nvGraphicFramePr>
        <p:xfrm>
          <a:off x="59635" y="1807742"/>
          <a:ext cx="9024730" cy="3356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961">
                  <a:extLst>
                    <a:ext uri="{9D8B030D-6E8A-4147-A177-3AD203B41FA5}">
                      <a16:colId xmlns:a16="http://schemas.microsoft.com/office/drawing/2014/main" val="2204016506"/>
                    </a:ext>
                  </a:extLst>
                </a:gridCol>
                <a:gridCol w="903041">
                  <a:extLst>
                    <a:ext uri="{9D8B030D-6E8A-4147-A177-3AD203B41FA5}">
                      <a16:colId xmlns:a16="http://schemas.microsoft.com/office/drawing/2014/main" val="2613344671"/>
                    </a:ext>
                  </a:extLst>
                </a:gridCol>
                <a:gridCol w="1273169">
                  <a:extLst>
                    <a:ext uri="{9D8B030D-6E8A-4147-A177-3AD203B41FA5}">
                      <a16:colId xmlns:a16="http://schemas.microsoft.com/office/drawing/2014/main" val="226592516"/>
                    </a:ext>
                  </a:extLst>
                </a:gridCol>
                <a:gridCol w="1117902">
                  <a:extLst>
                    <a:ext uri="{9D8B030D-6E8A-4147-A177-3AD203B41FA5}">
                      <a16:colId xmlns:a16="http://schemas.microsoft.com/office/drawing/2014/main" val="69963589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424466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Measured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rxn </a:t>
                      </a:r>
                      <a:r>
                        <a:rPr lang="en-US" baseline="0" dirty="0"/>
                        <a:t>(kJ/mol)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TCIT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rxn </a:t>
                      </a:r>
                      <a:r>
                        <a:rPr lang="en-US" baseline="0" dirty="0"/>
                        <a:t>(kJ/mol)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CHETAH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rxn </a:t>
                      </a:r>
                      <a:r>
                        <a:rPr lang="en-US" baseline="0" dirty="0"/>
                        <a:t>(kJ/mol)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240461"/>
                  </a:ext>
                </a:extLst>
              </a:tr>
              <a:tr h="7599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-89.09</a:t>
                      </a:r>
                      <a:r>
                        <a:rPr lang="en-US" baseline="30000" dirty="0"/>
                        <a:t>[4]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-90.98</a:t>
                      </a:r>
                      <a:r>
                        <a:rPr lang="en-US" baseline="30000" dirty="0"/>
                        <a:t>[4]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399957"/>
                  </a:ext>
                </a:extLst>
              </a:tr>
              <a:tr h="87168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-189.3</a:t>
                      </a:r>
                      <a:r>
                        <a:rPr lang="en-US" baseline="30000" dirty="0"/>
                        <a:t>[4]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-187.0</a:t>
                      </a:r>
                      <a:r>
                        <a:rPr lang="en-US" baseline="30000" dirty="0"/>
                        <a:t>[4]</a:t>
                      </a:r>
                      <a:endParaRPr lang="en-US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256336"/>
                  </a:ext>
                </a:extLst>
              </a:tr>
              <a:tr h="8100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-116.1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-103.1</a:t>
                      </a:r>
                      <a:r>
                        <a:rPr lang="en-US" baseline="30000" dirty="0"/>
                        <a:t>[4]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-115.8</a:t>
                      </a:r>
                      <a:r>
                        <a:rPr lang="en-US" baseline="30000" dirty="0"/>
                        <a:t>[4]</a:t>
                      </a:r>
                      <a:endParaRPr lang="en-US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220561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D1933CC-3DF8-466F-9125-9B1CDBFA3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6" y="2760151"/>
            <a:ext cx="4237446" cy="728256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8BB2F2-DE3F-4B01-B02C-7816C8F27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5" y="3506817"/>
            <a:ext cx="4340057" cy="80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F2175-B211-4AC5-A93B-92196DECF0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009" b="-3116"/>
          <a:stretch/>
        </p:blipFill>
        <p:spPr>
          <a:xfrm>
            <a:off x="633550" y="4433518"/>
            <a:ext cx="3375238" cy="6937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F1DB4-294E-4704-B7F8-434F0315E9EB}"/>
              </a:ext>
            </a:extLst>
          </p:cNvPr>
          <p:cNvSpPr txBox="1"/>
          <p:nvPr/>
        </p:nvSpPr>
        <p:spPr>
          <a:xfrm>
            <a:off x="2531697" y="5240921"/>
            <a:ext cx="408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-9 kJ/mol added for H</a:t>
            </a:r>
            <a:r>
              <a:rPr lang="en-US" baseline="-25000" dirty="0"/>
              <a:t>2</a:t>
            </a:r>
            <a:r>
              <a:rPr lang="en-US" dirty="0"/>
              <a:t> adsorption</a:t>
            </a:r>
          </a:p>
        </p:txBody>
      </p:sp>
    </p:spTree>
    <p:extLst>
      <p:ext uri="{BB962C8B-B14F-4D97-AF65-F5344CB8AC3E}">
        <p14:creationId xmlns:p14="http://schemas.microsoft.com/office/powerpoint/2010/main" val="197290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Comparison of Complex Reaction Heats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3" y="955122"/>
            <a:ext cx="6847097" cy="338554"/>
          </a:xfrm>
        </p:spPr>
        <p:txBody>
          <a:bodyPr/>
          <a:lstStyle/>
          <a:p>
            <a:r>
              <a:rPr lang="en-US" dirty="0"/>
              <a:t>Types of Reactions Modeled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sp>
        <p:nvSpPr>
          <p:cNvPr id="8" name="Body Text">
            <a:extLst>
              <a:ext uri="{FF2B5EF4-FFF2-40B4-BE49-F238E27FC236}">
                <a16:creationId xmlns:a16="http://schemas.microsoft.com/office/drawing/2014/main" id="{E3D1C6D4-24AA-49CA-B067-3AEF0BC04C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134" y="1678513"/>
            <a:ext cx="6925732" cy="4309636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types of reactions compared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amide coupling (HATU, TBTU, HBTU)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bromination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debenzylation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other common reaction types from companies not yet studied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oxidation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Grignard </a:t>
            </a:r>
          </a:p>
        </p:txBody>
      </p:sp>
    </p:spTree>
    <p:extLst>
      <p:ext uri="{BB962C8B-B14F-4D97-AF65-F5344CB8AC3E}">
        <p14:creationId xmlns:p14="http://schemas.microsoft.com/office/powerpoint/2010/main" val="4221978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134" y="1955178"/>
            <a:ext cx="6925732" cy="3381167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some enhancements needed for TCIT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less frequently used chemicals like Li and Br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optimization of CHETAH reactions can be done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optimal Benson Group substitutions per experience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TCIT and CHETAH can predict the heat of reaction fairly well for reactions studied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often within a 20% error of the measured value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sp>
        <p:nvSpPr>
          <p:cNvPr id="10" name="Subhead">
            <a:extLst>
              <a:ext uri="{FF2B5EF4-FFF2-40B4-BE49-F238E27FC236}">
                <a16:creationId xmlns:a16="http://schemas.microsoft.com/office/drawing/2014/main" id="{4315F71B-6596-4CCC-9E56-0A53BB252557}"/>
              </a:ext>
            </a:extLst>
          </p:cNvPr>
          <p:cNvSpPr txBox="1">
            <a:spLocks/>
          </p:cNvSpPr>
          <p:nvPr/>
        </p:nvSpPr>
        <p:spPr>
          <a:xfrm>
            <a:off x="1117213" y="955122"/>
            <a:ext cx="6847097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 Results of Research</a:t>
            </a:r>
          </a:p>
        </p:txBody>
      </p:sp>
    </p:spTree>
    <p:extLst>
      <p:ext uri="{BB962C8B-B14F-4D97-AF65-F5344CB8AC3E}">
        <p14:creationId xmlns:p14="http://schemas.microsoft.com/office/powerpoint/2010/main" val="35402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134" y="1467570"/>
            <a:ext cx="6925732" cy="4762149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comparison of more reactions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need additional experimental heat of reaction data to compare with calculations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assess capability in calculation of reaction heats</a:t>
            </a:r>
          </a:p>
          <a:p>
            <a:pPr lvl="2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many components and mechanisms not tried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limited coverage for lithium and bromine groups in TCIT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improvement in modeling reactions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try various reaction mechanisms for potential improvement in calculated reaction heat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more heat reaction data required for comparison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sp>
        <p:nvSpPr>
          <p:cNvPr id="10" name="Subhead">
            <a:extLst>
              <a:ext uri="{FF2B5EF4-FFF2-40B4-BE49-F238E27FC236}">
                <a16:creationId xmlns:a16="http://schemas.microsoft.com/office/drawing/2014/main" id="{4315F71B-6596-4CCC-9E56-0A53BB252557}"/>
              </a:ext>
            </a:extLst>
          </p:cNvPr>
          <p:cNvSpPr txBox="1">
            <a:spLocks/>
          </p:cNvSpPr>
          <p:nvPr/>
        </p:nvSpPr>
        <p:spPr>
          <a:xfrm>
            <a:off x="1117213" y="955122"/>
            <a:ext cx="6847097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Continuation of Research</a:t>
            </a:r>
          </a:p>
        </p:txBody>
      </p:sp>
    </p:spTree>
    <p:extLst>
      <p:ext uri="{BB962C8B-B14F-4D97-AF65-F5344CB8AC3E}">
        <p14:creationId xmlns:p14="http://schemas.microsoft.com/office/powerpoint/2010/main" val="156294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3354486-2A6A-DD4E-9A8D-861B2E201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Thank You</a:t>
            </a:r>
          </a:p>
        </p:txBody>
      </p:sp>
      <p:sp>
        <p:nvSpPr>
          <p:cNvPr id="3" name="Body Text">
            <a:extLst>
              <a:ext uri="{FF2B5EF4-FFF2-40B4-BE49-F238E27FC236}">
                <a16:creationId xmlns:a16="http://schemas.microsoft.com/office/drawing/2014/main" id="{DDF1DEAD-BDC7-D142-97B9-9A0BD2570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Are there any questions?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05C2BE5-BF22-EF46-A621-4EB44D38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urdue CoBrand" descr="Purdue Co-Brand">
            <a:extLst>
              <a:ext uri="{FF2B5EF4-FFF2-40B4-BE49-F238E27FC236}">
                <a16:creationId xmlns:a16="http://schemas.microsoft.com/office/drawing/2014/main" id="{7CDABF9C-5298-9848-8FAE-DD31CD520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1213" r="45650"/>
          <a:stretch/>
        </p:blipFill>
        <p:spPr>
          <a:xfrm>
            <a:off x="420270" y="5884985"/>
            <a:ext cx="1877453" cy="55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9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552" y="1226773"/>
            <a:ext cx="7873821" cy="436753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[1] Harrison, B. K. (2005). The Use of the ASTM Computer Program CHETAH 	as an Element in a Program to Prevent Reactive Hazards. </a:t>
            </a:r>
            <a:r>
              <a:rPr lang="en-US" i="1" dirty="0"/>
              <a:t>Research Gate</a:t>
            </a:r>
            <a:r>
              <a:rPr lang="en-US" dirty="0"/>
              <a:t>. 	doi:10.13140/RG.2.1.4035.4326.</a:t>
            </a:r>
          </a:p>
          <a:p>
            <a:pPr marL="0" lvl="0" indent="0">
              <a:buNone/>
            </a:pPr>
            <a:r>
              <a:rPr lang="en-US" dirty="0"/>
              <a:t>[2] NIST Chemistry </a:t>
            </a:r>
            <a:r>
              <a:rPr lang="en-US" dirty="0" err="1"/>
              <a:t>WebBook</a:t>
            </a:r>
            <a:r>
              <a:rPr lang="en-US" dirty="0"/>
              <a:t>. (2018). Toluene - Condensed Phase 	Thermochemistry Data. Retrieved April 20, 2021, from 	</a:t>
            </a:r>
            <a:r>
              <a:rPr lang="en-US" dirty="0">
                <a:hlinkClick r:id="rId2"/>
              </a:rPr>
              <a:t>https://webbook.nist.gov/cgi/cbook.cgi?ID=C108883&amp;amp;Units=SI&amp;am</a:t>
            </a:r>
            <a:r>
              <a:rPr lang="en-US" dirty="0">
                <a:hlinkClick r:id="rId3"/>
              </a:rPr>
              <a:t>	</a:t>
            </a:r>
            <a:r>
              <a:rPr lang="en-US" dirty="0" err="1">
                <a:hlinkClick r:id="rId3"/>
              </a:rPr>
              <a:t>p;Mask</a:t>
            </a:r>
            <a:r>
              <a:rPr lang="en-US" dirty="0">
                <a:hlinkClick r:id="rId3"/>
              </a:rPr>
              <a:t>=2#Thermo-Condensed</a:t>
            </a:r>
            <a:r>
              <a:rPr lang="en-US" dirty="0"/>
              <a:t>.</a:t>
            </a:r>
          </a:p>
          <a:p>
            <a:pPr marL="0" lvl="0" indent="0">
              <a:buNone/>
            </a:pPr>
            <a:r>
              <a:rPr lang="en-US" dirty="0"/>
              <a:t>[3] </a:t>
            </a:r>
            <a:r>
              <a:rPr lang="en-US" dirty="0" err="1"/>
              <a:t>Weisenburger</a:t>
            </a:r>
            <a:r>
              <a:rPr lang="en-US" dirty="0"/>
              <a:t>, G. A., Barnhart, R. W., Clark, J. D., Dale, D. J., Hawksworth, M.,</a:t>
            </a:r>
          </a:p>
          <a:p>
            <a:pPr marL="0" lvl="0" indent="0">
              <a:buNone/>
            </a:pPr>
            <a:r>
              <a:rPr lang="en-US" dirty="0"/>
              <a:t>	Higginson, P. D., . . . Tickner, D. L. (2007). Determination of Reaction Heat: 	A Comparison of Measurement and Estimation Techniques. </a:t>
            </a:r>
            <a:r>
              <a:rPr lang="en-US" i="1" dirty="0"/>
              <a:t>Organic 	Process Research &amp; Development</a:t>
            </a:r>
            <a:r>
              <a:rPr lang="en-US" dirty="0"/>
              <a:t>, 11(6), 1112-1125. doi:10.1021/op700173h.</a:t>
            </a:r>
          </a:p>
          <a:p>
            <a:pPr marL="0" lvl="0" indent="0">
              <a:buNone/>
            </a:pPr>
            <a:r>
              <a:rPr lang="en-US" dirty="0"/>
              <a:t>[4] Chou, P.,  and </a:t>
            </a:r>
            <a:r>
              <a:rPr lang="en-US" dirty="0" err="1"/>
              <a:t>Vannice</a:t>
            </a:r>
            <a:r>
              <a:rPr lang="en-US" dirty="0"/>
              <a:t>, M. A. (1987). Calorimetric Heat of Adsorption</a:t>
            </a:r>
          </a:p>
          <a:p>
            <a:pPr marL="0" lvl="0" indent="0">
              <a:buNone/>
            </a:pPr>
            <a:r>
              <a:rPr lang="en-US" dirty="0"/>
              <a:t>	Measurements on Palladium: Influence of Crystallite Size and Support on 	Hydrogen Adsorption. </a:t>
            </a:r>
            <a:r>
              <a:rPr lang="en-US" i="1" dirty="0"/>
              <a:t>Journal of Catalysis</a:t>
            </a:r>
            <a:r>
              <a:rPr lang="en-US" dirty="0"/>
              <a:t>, 104(1), 1-16. doi:10.1016/0021-	9517(87)90331-9.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0C76DA-4F01-4287-B608-B6432D02B59E}"/>
              </a:ext>
            </a:extLst>
          </p:cNvPr>
          <p:cNvSpPr/>
          <p:nvPr/>
        </p:nvSpPr>
        <p:spPr>
          <a:xfrm>
            <a:off x="539552" y="2759568"/>
            <a:ext cx="449876" cy="389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134" y="1467570"/>
            <a:ext cx="6925732" cy="4520579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objective 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assess methods for modeling the heats of reaction for various pharmaceutical reactions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use in the future to model unknown reaction heats in industry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scope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reactions studied: amide coupling, bromination, and debenzylation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timeline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current research completed September – May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research to be continued as a summer PMP project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sp>
        <p:nvSpPr>
          <p:cNvPr id="10" name="Subhead">
            <a:extLst>
              <a:ext uri="{FF2B5EF4-FFF2-40B4-BE49-F238E27FC236}">
                <a16:creationId xmlns:a16="http://schemas.microsoft.com/office/drawing/2014/main" id="{4315F71B-6596-4CCC-9E56-0A53BB252557}"/>
              </a:ext>
            </a:extLst>
          </p:cNvPr>
          <p:cNvSpPr txBox="1">
            <a:spLocks/>
          </p:cNvSpPr>
          <p:nvPr/>
        </p:nvSpPr>
        <p:spPr>
          <a:xfrm>
            <a:off x="1117213" y="955122"/>
            <a:ext cx="6847097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Objective and Scope of Research</a:t>
            </a:r>
          </a:p>
        </p:txBody>
      </p:sp>
    </p:spTree>
    <p:extLst>
      <p:ext uri="{BB962C8B-B14F-4D97-AF65-F5344CB8AC3E}">
        <p14:creationId xmlns:p14="http://schemas.microsoft.com/office/powerpoint/2010/main" val="114424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Pharmaceutical Companies Involved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4" y="955122"/>
            <a:ext cx="6847097" cy="338554"/>
          </a:xfrm>
        </p:spPr>
        <p:txBody>
          <a:bodyPr/>
          <a:lstStyle/>
          <a:p>
            <a:r>
              <a:rPr lang="en-US" dirty="0"/>
              <a:t>Collaboration and Contribution of Heat Values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pic>
        <p:nvPicPr>
          <p:cNvPr id="1026" name="Picture 2" descr="GlaxoSmithKline - Wikipedia">
            <a:extLst>
              <a:ext uri="{FF2B5EF4-FFF2-40B4-BE49-F238E27FC236}">
                <a16:creationId xmlns:a16="http://schemas.microsoft.com/office/drawing/2014/main" id="{AD3AF286-D888-44CF-B58D-6D9AE245C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8" y="1741417"/>
            <a:ext cx="1587936" cy="13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rtex Pharmaceuticals - Wikipedia">
            <a:extLst>
              <a:ext uri="{FF2B5EF4-FFF2-40B4-BE49-F238E27FC236}">
                <a16:creationId xmlns:a16="http://schemas.microsoft.com/office/drawing/2014/main" id="{49717660-EBAF-4701-B8D4-79D28C9CB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18" y="1663874"/>
            <a:ext cx="2579181" cy="13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rck Pharmaceuticals – Lehigh Center">
            <a:extLst>
              <a:ext uri="{FF2B5EF4-FFF2-40B4-BE49-F238E27FC236}">
                <a16:creationId xmlns:a16="http://schemas.microsoft.com/office/drawing/2014/main" id="{DF284B10-679E-4131-9EB2-FA21A00F8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64" y="1912119"/>
            <a:ext cx="3401405" cy="109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rteva Agriscience | LinkedIn">
            <a:extLst>
              <a:ext uri="{FF2B5EF4-FFF2-40B4-BE49-F238E27FC236}">
                <a16:creationId xmlns:a16="http://schemas.microsoft.com/office/drawing/2014/main" id="{C1A75DA8-5CB2-4398-BB9E-88605F6F2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3" y="3184018"/>
            <a:ext cx="2405545" cy="24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 Amgen - Contract Pharma">
            <a:extLst>
              <a:ext uri="{FF2B5EF4-FFF2-40B4-BE49-F238E27FC236}">
                <a16:creationId xmlns:a16="http://schemas.microsoft.com/office/drawing/2014/main" id="{C040F336-42CE-472E-AA23-E9C0226A7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17" y="3641903"/>
            <a:ext cx="2579181" cy="139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i Lilly and Company - Wikipedia">
            <a:extLst>
              <a:ext uri="{FF2B5EF4-FFF2-40B4-BE49-F238E27FC236}">
                <a16:creationId xmlns:a16="http://schemas.microsoft.com/office/drawing/2014/main" id="{665BEF5D-2C50-456A-85A6-E422E089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63" y="5297034"/>
            <a:ext cx="2083800" cy="11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ohnson Matthey | LinkedIn">
            <a:extLst>
              <a:ext uri="{FF2B5EF4-FFF2-40B4-BE49-F238E27FC236}">
                <a16:creationId xmlns:a16="http://schemas.microsoft.com/office/drawing/2014/main" id="{1051EC4B-96AB-4D97-9A26-0186DD22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63" y="3429000"/>
            <a:ext cx="1520205" cy="15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2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TCIT vs CHETAH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963" y="1044802"/>
            <a:ext cx="4219884" cy="345110"/>
          </a:xfrm>
        </p:spPr>
        <p:txBody>
          <a:bodyPr/>
          <a:lstStyle/>
          <a:p>
            <a:pPr algn="ctr"/>
            <a:r>
              <a:rPr lang="en-US" dirty="0"/>
              <a:t>TCIT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3963" y="1389912"/>
            <a:ext cx="4219884" cy="5005208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can be applied to any molecule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automatically detects and applies ring corrections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cannot currently calculate ions, such as NO</a:t>
            </a:r>
            <a:r>
              <a:rPr lang="en-US" sz="2000" baseline="-25000" dirty="0"/>
              <a:t>2</a:t>
            </a:r>
            <a:r>
              <a:rPr lang="en-US" sz="2000" dirty="0"/>
              <a:t> groups</a:t>
            </a:r>
            <a:endParaRPr lang="en-US" sz="1800" dirty="0"/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python based program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supports flexible data input (</a:t>
            </a:r>
            <a:r>
              <a:rPr lang="en-US" sz="1800" dirty="0" err="1"/>
              <a:t>xyz</a:t>
            </a:r>
            <a:r>
              <a:rPr lang="en-US" sz="1800" dirty="0"/>
              <a:t>, SMILE)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work in progress, consistent interaction with </a:t>
            </a:r>
            <a:r>
              <a:rPr lang="en-US" sz="2000" dirty="0" err="1"/>
              <a:t>Qiyuan</a:t>
            </a:r>
            <a:r>
              <a:rPr lang="en-US" sz="2000" dirty="0"/>
              <a:t> Zhao, PhD candidate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6260765"/>
            <a:ext cx="1900899" cy="449911"/>
          </a:xfrm>
          <a:prstGeom prst="rect">
            <a:avLst/>
          </a:prstGeom>
        </p:spPr>
      </p:pic>
      <p:sp>
        <p:nvSpPr>
          <p:cNvPr id="8" name="Body Text">
            <a:extLst>
              <a:ext uri="{FF2B5EF4-FFF2-40B4-BE49-F238E27FC236}">
                <a16:creationId xmlns:a16="http://schemas.microsoft.com/office/drawing/2014/main" id="{2F80EB1A-D232-4785-A565-55EA84619A0D}"/>
              </a:ext>
            </a:extLst>
          </p:cNvPr>
          <p:cNvSpPr txBox="1">
            <a:spLocks/>
          </p:cNvSpPr>
          <p:nvPr/>
        </p:nvSpPr>
        <p:spPr>
          <a:xfrm>
            <a:off x="4640154" y="1389912"/>
            <a:ext cx="4219884" cy="47913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program licensed by ASTM that has been used for 47 years</a:t>
            </a:r>
            <a:r>
              <a:rPr lang="en-US" sz="2000" baseline="30000" dirty="0"/>
              <a:t>[1]</a:t>
            </a:r>
            <a:endParaRPr lang="en-US" sz="2000" dirty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widely known and used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people experienced in adjusting reactions for satisfactory results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required use of Benson group substitutions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increased variability of results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requires manual and limited ring corrections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does not account for placement of rings in structures</a:t>
            </a:r>
          </a:p>
        </p:txBody>
      </p:sp>
      <p:sp>
        <p:nvSpPr>
          <p:cNvPr id="9" name="Subhead">
            <a:extLst>
              <a:ext uri="{FF2B5EF4-FFF2-40B4-BE49-F238E27FC236}">
                <a16:creationId xmlns:a16="http://schemas.microsoft.com/office/drawing/2014/main" id="{53671050-91B4-474D-9B20-8367DB6AA8BC}"/>
              </a:ext>
            </a:extLst>
          </p:cNvPr>
          <p:cNvSpPr txBox="1">
            <a:spLocks/>
          </p:cNvSpPr>
          <p:nvPr/>
        </p:nvSpPr>
        <p:spPr>
          <a:xfrm>
            <a:off x="4640152" y="1044802"/>
            <a:ext cx="4219884" cy="34511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CHETAH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B1DE40-1DD6-4167-9EB2-AF1A04BE1BF4}"/>
              </a:ext>
            </a:extLst>
          </p:cNvPr>
          <p:cNvCxnSpPr>
            <a:cxnSpLocks/>
          </p:cNvCxnSpPr>
          <p:nvPr/>
        </p:nvCxnSpPr>
        <p:spPr>
          <a:xfrm>
            <a:off x="4572000" y="1262436"/>
            <a:ext cx="0" cy="51326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82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 Outputs of Modeling Programs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6097130"/>
            <a:ext cx="1900899" cy="449911"/>
          </a:xfrm>
          <a:prstGeom prst="rect">
            <a:avLst/>
          </a:prstGeom>
        </p:spPr>
      </p:pic>
      <p:sp>
        <p:nvSpPr>
          <p:cNvPr id="10" name="Subhead">
            <a:extLst>
              <a:ext uri="{FF2B5EF4-FFF2-40B4-BE49-F238E27FC236}">
                <a16:creationId xmlns:a16="http://schemas.microsoft.com/office/drawing/2014/main" id="{4315F71B-6596-4CCC-9E56-0A53BB252557}"/>
              </a:ext>
            </a:extLst>
          </p:cNvPr>
          <p:cNvSpPr txBox="1">
            <a:spLocks/>
          </p:cNvSpPr>
          <p:nvPr/>
        </p:nvSpPr>
        <p:spPr>
          <a:xfrm>
            <a:off x="1117213" y="955122"/>
            <a:ext cx="6847097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CHETAH Results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E3A601-7E36-4F94-AB3D-F63DF97641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79371"/>
            <a:ext cx="5626100" cy="29889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E3A8B3-BAFF-414A-B940-FC6D38EB5479}"/>
              </a:ext>
            </a:extLst>
          </p:cNvPr>
          <p:cNvPicPr/>
          <p:nvPr/>
        </p:nvPicPr>
        <p:blipFill rotWithShape="1">
          <a:blip r:embed="rId4"/>
          <a:srcRect l="1229" t="4055"/>
          <a:stretch/>
        </p:blipFill>
        <p:spPr bwMode="auto">
          <a:xfrm>
            <a:off x="1645509" y="2309348"/>
            <a:ext cx="5102225" cy="2873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4039342-2D2D-4059-A943-5EEC6AB8CCAD}"/>
              </a:ext>
            </a:extLst>
          </p:cNvPr>
          <p:cNvGrpSpPr/>
          <p:nvPr/>
        </p:nvGrpSpPr>
        <p:grpSpPr>
          <a:xfrm>
            <a:off x="2321169" y="4904579"/>
            <a:ext cx="5943600" cy="1882775"/>
            <a:chOff x="2321169" y="4904579"/>
            <a:chExt cx="5943600" cy="18827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357329E-9CC6-45F9-B91D-FA5E3F95B05F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321169" y="4904579"/>
              <a:ext cx="5943600" cy="188277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E87F18-6E8B-4A32-A1E7-5406BE38CD46}"/>
                </a:ext>
              </a:extLst>
            </p:cNvPr>
            <p:cNvSpPr/>
            <p:nvPr/>
          </p:nvSpPr>
          <p:spPr>
            <a:xfrm>
              <a:off x="5858061" y="6258687"/>
              <a:ext cx="654828" cy="47247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54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 Outputs of Modeling Programs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6097130"/>
            <a:ext cx="1900899" cy="449911"/>
          </a:xfrm>
          <a:prstGeom prst="rect">
            <a:avLst/>
          </a:prstGeom>
        </p:spPr>
      </p:pic>
      <p:sp>
        <p:nvSpPr>
          <p:cNvPr id="10" name="Subhead">
            <a:extLst>
              <a:ext uri="{FF2B5EF4-FFF2-40B4-BE49-F238E27FC236}">
                <a16:creationId xmlns:a16="http://schemas.microsoft.com/office/drawing/2014/main" id="{4315F71B-6596-4CCC-9E56-0A53BB252557}"/>
              </a:ext>
            </a:extLst>
          </p:cNvPr>
          <p:cNvSpPr txBox="1">
            <a:spLocks/>
          </p:cNvSpPr>
          <p:nvPr/>
        </p:nvSpPr>
        <p:spPr>
          <a:xfrm>
            <a:off x="1117213" y="955122"/>
            <a:ext cx="6847097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TCIT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6989DE-955A-9D4E-A258-38EF9578B7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167" y="1293676"/>
            <a:ext cx="5943600" cy="31578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EEFFF16-F789-4B69-A8F0-F977F601C559}"/>
              </a:ext>
            </a:extLst>
          </p:cNvPr>
          <p:cNvGrpSpPr/>
          <p:nvPr/>
        </p:nvGrpSpPr>
        <p:grpSpPr>
          <a:xfrm>
            <a:off x="2395471" y="4649924"/>
            <a:ext cx="5943600" cy="1828800"/>
            <a:chOff x="2395471" y="4649924"/>
            <a:chExt cx="5943600" cy="18288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85643B-0858-4B13-AEE4-D60BE2BB9190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395471" y="4649924"/>
              <a:ext cx="5943600" cy="18288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4BE881-5CEF-45F6-90B5-806B80A4BC2D}"/>
                </a:ext>
              </a:extLst>
            </p:cNvPr>
            <p:cNvSpPr/>
            <p:nvPr/>
          </p:nvSpPr>
          <p:spPr>
            <a:xfrm>
              <a:off x="5032150" y="6322085"/>
              <a:ext cx="1250663" cy="15663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982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Complications of Modeling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134" y="1293676"/>
            <a:ext cx="6925732" cy="5391099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r>
              <a:rPr lang="en-US" dirty="0"/>
              <a:t>structure files and information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Avogadro used for </a:t>
            </a:r>
            <a:r>
              <a:rPr lang="en-US" dirty="0" err="1"/>
              <a:t>xyz</a:t>
            </a:r>
            <a:r>
              <a:rPr lang="en-US" dirty="0"/>
              <a:t> file to upload to TCIT</a:t>
            </a:r>
          </a:p>
          <a:p>
            <a:pPr marL="228600" lvl="1" indent="0">
              <a:lnSpc>
                <a:spcPct val="114000"/>
              </a:lnSpc>
              <a:spcBef>
                <a:spcPts val="0"/>
              </a:spcBef>
              <a:buNone/>
            </a:pPr>
            <a:endParaRPr lang="en-US" dirty="0"/>
          </a:p>
          <a:p>
            <a:pPr marL="228600" lvl="1" indent="0">
              <a:lnSpc>
                <a:spcPct val="114000"/>
              </a:lnSpc>
              <a:spcBef>
                <a:spcPts val="0"/>
              </a:spcBef>
              <a:buNone/>
            </a:pPr>
            <a:endParaRPr lang="en-US" dirty="0"/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PubChem used to find SMILE string for CHETAH</a:t>
            </a:r>
          </a:p>
          <a:p>
            <a:pPr marL="228600" lvl="1" indent="0">
              <a:lnSpc>
                <a:spcPct val="114000"/>
              </a:lnSpc>
              <a:spcBef>
                <a:spcPts val="0"/>
              </a:spcBef>
              <a:buNone/>
            </a:pPr>
            <a:endParaRPr lang="en-US" dirty="0"/>
          </a:p>
          <a:p>
            <a:pPr marL="228600" lvl="1" indent="0">
              <a:lnSpc>
                <a:spcPct val="114000"/>
              </a:lnSpc>
              <a:spcBef>
                <a:spcPts val="0"/>
              </a:spcBef>
              <a:buNone/>
            </a:pPr>
            <a:endParaRPr lang="en-US" dirty="0"/>
          </a:p>
          <a:p>
            <a:pPr lvl="0">
              <a:lnSpc>
                <a:spcPct val="114000"/>
              </a:lnSpc>
            </a:pPr>
            <a:r>
              <a:rPr lang="en-US" dirty="0"/>
              <a:t>reaction mechanism issues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ions and radicals cannot currently be modeled in TCIT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14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some Benson group substitutions do not exist in</a:t>
            </a:r>
          </a:p>
          <a:p>
            <a:pPr marL="22860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/>
              <a:t>	CHETAH</a:t>
            </a:r>
          </a:p>
          <a:p>
            <a:pPr marL="228600" lvl="1" indent="0">
              <a:lnSpc>
                <a:spcPct val="114000"/>
              </a:lnSpc>
              <a:spcBef>
                <a:spcPts val="0"/>
              </a:spcBef>
              <a:buNone/>
            </a:pPr>
            <a:endParaRPr lang="en-US" dirty="0"/>
          </a:p>
          <a:p>
            <a:pPr lvl="0">
              <a:lnSpc>
                <a:spcPct val="114000"/>
              </a:lnSpc>
            </a:pPr>
            <a:r>
              <a:rPr lang="en-US" dirty="0"/>
              <a:t>other reaction complications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CHETAH limitations for radicals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some salts from reactions cannot be modeled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6097130"/>
            <a:ext cx="1900899" cy="449911"/>
          </a:xfrm>
          <a:prstGeom prst="rect">
            <a:avLst/>
          </a:prstGeom>
        </p:spPr>
      </p:pic>
      <p:sp>
        <p:nvSpPr>
          <p:cNvPr id="10" name="Subhead">
            <a:extLst>
              <a:ext uri="{FF2B5EF4-FFF2-40B4-BE49-F238E27FC236}">
                <a16:creationId xmlns:a16="http://schemas.microsoft.com/office/drawing/2014/main" id="{4315F71B-6596-4CCC-9E56-0A53BB252557}"/>
              </a:ext>
            </a:extLst>
          </p:cNvPr>
          <p:cNvSpPr txBox="1">
            <a:spLocks/>
          </p:cNvSpPr>
          <p:nvPr/>
        </p:nvSpPr>
        <p:spPr>
          <a:xfrm>
            <a:off x="1117213" y="955122"/>
            <a:ext cx="6847097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Challenges in Accommodating Model Calculations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75A7C-8073-4D55-AB90-A000DA4D3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51" y="1467570"/>
            <a:ext cx="1081297" cy="987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F9259F-7E90-484D-9AA8-CBEF1D9FDA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3" t="8710" r="23275" b="37183"/>
          <a:stretch/>
        </p:blipFill>
        <p:spPr>
          <a:xfrm>
            <a:off x="5950633" y="2493562"/>
            <a:ext cx="2644535" cy="1122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336EAB-2BB9-4847-AA3A-3CD4A489C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369" y="3616143"/>
            <a:ext cx="1201059" cy="80032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0B74E0-D977-4130-927F-11B90565C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03"/>
          <a:stretch/>
        </p:blipFill>
        <p:spPr bwMode="auto">
          <a:xfrm>
            <a:off x="5950633" y="4341766"/>
            <a:ext cx="2843435" cy="12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9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Comparison of Simple Reaction Heats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3" y="955122"/>
            <a:ext cx="6847097" cy="338554"/>
          </a:xfrm>
        </p:spPr>
        <p:txBody>
          <a:bodyPr/>
          <a:lstStyle/>
          <a:p>
            <a:r>
              <a:rPr lang="en-US" dirty="0"/>
              <a:t>Heat of Formation of Toluene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7B1752-A06A-4EDE-9764-59B5A9BB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94" t="39276" r="26070" b="40832"/>
          <a:stretch/>
        </p:blipFill>
        <p:spPr>
          <a:xfrm rot="5400000">
            <a:off x="4306213" y="4065430"/>
            <a:ext cx="994289" cy="1624280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AB0193B-6DAF-40EE-BA3C-B423ABDEB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649407"/>
              </p:ext>
            </p:extLst>
          </p:nvPr>
        </p:nvGraphicFramePr>
        <p:xfrm>
          <a:off x="1524000" y="257648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133446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6592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 of Calculation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Heat of Formation (kJ/mol)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240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39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CHETAH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256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12.00 ± 1.1</a:t>
                      </a:r>
                      <a:r>
                        <a:rPr lang="en-US" baseline="30000" dirty="0"/>
                        <a:t>[2]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2205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68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Comparison of Complex Reaction Heats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3" y="955122"/>
            <a:ext cx="6847097" cy="338554"/>
          </a:xfrm>
        </p:spPr>
        <p:txBody>
          <a:bodyPr/>
          <a:lstStyle/>
          <a:p>
            <a:r>
              <a:rPr lang="en-US" dirty="0"/>
              <a:t>Heat of Reaction of HATU Amide Coupling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AB0193B-6DAF-40EE-BA3C-B423ABDEB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950369"/>
              </p:ext>
            </p:extLst>
          </p:nvPr>
        </p:nvGraphicFramePr>
        <p:xfrm>
          <a:off x="59635" y="1807742"/>
          <a:ext cx="9024730" cy="350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961">
                  <a:extLst>
                    <a:ext uri="{9D8B030D-6E8A-4147-A177-3AD203B41FA5}">
                      <a16:colId xmlns:a16="http://schemas.microsoft.com/office/drawing/2014/main" val="2204016506"/>
                    </a:ext>
                  </a:extLst>
                </a:gridCol>
                <a:gridCol w="903041">
                  <a:extLst>
                    <a:ext uri="{9D8B030D-6E8A-4147-A177-3AD203B41FA5}">
                      <a16:colId xmlns:a16="http://schemas.microsoft.com/office/drawing/2014/main" val="2613344671"/>
                    </a:ext>
                  </a:extLst>
                </a:gridCol>
                <a:gridCol w="1273169">
                  <a:extLst>
                    <a:ext uri="{9D8B030D-6E8A-4147-A177-3AD203B41FA5}">
                      <a16:colId xmlns:a16="http://schemas.microsoft.com/office/drawing/2014/main" val="226592516"/>
                    </a:ext>
                  </a:extLst>
                </a:gridCol>
                <a:gridCol w="1117902">
                  <a:extLst>
                    <a:ext uri="{9D8B030D-6E8A-4147-A177-3AD203B41FA5}">
                      <a16:colId xmlns:a16="http://schemas.microsoft.com/office/drawing/2014/main" val="69963589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424466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Measured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rxn </a:t>
                      </a:r>
                      <a:r>
                        <a:rPr lang="en-US" baseline="0" dirty="0"/>
                        <a:t>(kJ/mol)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TCIT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rxn </a:t>
                      </a:r>
                      <a:r>
                        <a:rPr lang="en-US" baseline="0" dirty="0"/>
                        <a:t>(kJ/mol)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CHETAH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rxn</a:t>
                      </a:r>
                      <a:r>
                        <a:rPr lang="en-US" baseline="30000" dirty="0"/>
                        <a:t>**</a:t>
                      </a:r>
                      <a:r>
                        <a:rPr lang="en-US" baseline="-25000" dirty="0"/>
                        <a:t> </a:t>
                      </a:r>
                      <a:r>
                        <a:rPr lang="en-US" baseline="0" dirty="0"/>
                        <a:t>(kJ/mol)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240461"/>
                  </a:ext>
                </a:extLst>
              </a:tr>
              <a:tr h="82186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-130.9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-125.6</a:t>
                      </a:r>
                      <a:r>
                        <a:rPr lang="en-US" baseline="30000" dirty="0"/>
                        <a:t>[3]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399957"/>
                  </a:ext>
                </a:extLst>
              </a:tr>
              <a:tr h="95364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-149.1</a:t>
                      </a:r>
                      <a:r>
                        <a:rPr lang="en-US" baseline="30000" dirty="0"/>
                        <a:t>[3]</a:t>
                      </a:r>
                      <a:endParaRPr lang="en-US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256336"/>
                  </a:ext>
                </a:extLst>
              </a:tr>
              <a:tr h="8100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-159</a:t>
                      </a:r>
                      <a:r>
                        <a:rPr lang="en-US" baseline="300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-138.7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-160.9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220561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B42E7D2-F625-45D0-9E25-7A598D6EB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59" y="2727042"/>
            <a:ext cx="4009219" cy="79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8C778D-2C4F-483B-B181-B5CF9599A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6" y="3557748"/>
            <a:ext cx="4265146" cy="91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ECF000-5BD1-4826-BE14-B7046982B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4" y="4589039"/>
            <a:ext cx="4355729" cy="6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9D9A46-7C57-4CD2-A045-74286F1A1F0B}"/>
              </a:ext>
            </a:extLst>
          </p:cNvPr>
          <p:cNvSpPr txBox="1"/>
          <p:nvPr/>
        </p:nvSpPr>
        <p:spPr>
          <a:xfrm>
            <a:off x="2328596" y="6240555"/>
            <a:ext cx="44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*</a:t>
            </a:r>
            <a:r>
              <a:rPr lang="en-US" dirty="0"/>
              <a:t>CHETAH calculation, not measured data</a:t>
            </a:r>
          </a:p>
          <a:p>
            <a:r>
              <a:rPr lang="en-US" baseline="30000" dirty="0"/>
              <a:t>**</a:t>
            </a:r>
            <a:r>
              <a:rPr lang="en-US" dirty="0"/>
              <a:t>corrected from gas to liquid phase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4F380-09AE-44AA-B6B5-0A5B808DA7D5}"/>
              </a:ext>
            </a:extLst>
          </p:cNvPr>
          <p:cNvSpPr txBox="1"/>
          <p:nvPr/>
        </p:nvSpPr>
        <p:spPr>
          <a:xfrm>
            <a:off x="2328596" y="5375185"/>
            <a:ext cx="44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-56 kJ/mol added for acid-base reaction</a:t>
            </a:r>
          </a:p>
        </p:txBody>
      </p:sp>
    </p:spTree>
    <p:extLst>
      <p:ext uri="{BB962C8B-B14F-4D97-AF65-F5344CB8AC3E}">
        <p14:creationId xmlns:p14="http://schemas.microsoft.com/office/powerpoint/2010/main" val="1849800122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-CoBrand_Template_Gold_Theme_Std_Screen_2.pptx" id="{33130098-72E9-B14B-8D33-14895F32E203}" vid="{24A02D5D-460C-B047-B557-67731F776B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PU-CoBrand_Template_Gold_Theme_Std_Screen_2</Template>
  <TotalTime>3240</TotalTime>
  <Words>1088</Words>
  <Application>Microsoft Office PowerPoint</Application>
  <PresentationFormat>On-screen Show (4:3)</PresentationFormat>
  <Paragraphs>221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Acumin Pro SemiCondensed</vt:lpstr>
      <vt:lpstr>Acumin Pro Medium</vt:lpstr>
      <vt:lpstr>Wingdings</vt:lpstr>
      <vt:lpstr>United Sans Reg Medium</vt:lpstr>
      <vt:lpstr>Arial</vt:lpstr>
      <vt:lpstr>Acumin Pro Semibold</vt:lpstr>
      <vt:lpstr>Acumin Pro ExtraCondensed Smbd</vt:lpstr>
      <vt:lpstr>Acumin Pro ExtraCondensed</vt:lpstr>
      <vt:lpstr>Acumin Pro</vt:lpstr>
      <vt:lpstr>United Sans Cd Md</vt:lpstr>
      <vt:lpstr>Purdue1</vt:lpstr>
      <vt:lpstr>Comparison of Computational Models and Experimental Data for Common Pharma Reactions</vt:lpstr>
      <vt:lpstr>Introduction</vt:lpstr>
      <vt:lpstr>Pharmaceutical Companies Involved</vt:lpstr>
      <vt:lpstr>Using TCIT vs CHETAH</vt:lpstr>
      <vt:lpstr>Result Outputs of Modeling Programs</vt:lpstr>
      <vt:lpstr>Result Outputs of Modeling Programs</vt:lpstr>
      <vt:lpstr>Complications of Modeling</vt:lpstr>
      <vt:lpstr>Comparison of Simple Reaction Heats</vt:lpstr>
      <vt:lpstr>Comparison of Complex Reaction Heats</vt:lpstr>
      <vt:lpstr>Comparison of Complex Reaction Heats</vt:lpstr>
      <vt:lpstr>Comparison of Complex Reaction Heats</vt:lpstr>
      <vt:lpstr>Comparison of Complex Reaction Heats</vt:lpstr>
      <vt:lpstr>Comparison of Complex Reaction Heats</vt:lpstr>
      <vt:lpstr>Comparison of Complex Reaction Heats</vt:lpstr>
      <vt:lpstr>Conclusions</vt:lpstr>
      <vt:lpstr>Future Work</vt:lpstr>
      <vt:lpstr>Thank You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Justice</dc:creator>
  <cp:lastModifiedBy>Ray Mentzer</cp:lastModifiedBy>
  <cp:revision>77</cp:revision>
  <dcterms:created xsi:type="dcterms:W3CDTF">2021-01-29T12:56:28Z</dcterms:created>
  <dcterms:modified xsi:type="dcterms:W3CDTF">2021-05-19T18:24:32Z</dcterms:modified>
</cp:coreProperties>
</file>